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395" r:id="rId4"/>
    <p:sldId id="491" r:id="rId5"/>
    <p:sldId id="490" r:id="rId6"/>
    <p:sldId id="492" r:id="rId7"/>
    <p:sldId id="493" r:id="rId8"/>
    <p:sldId id="494" r:id="rId9"/>
    <p:sldId id="444" r:id="rId10"/>
    <p:sldId id="476" r:id="rId11"/>
    <p:sldId id="495" r:id="rId12"/>
    <p:sldId id="445" r:id="rId13"/>
    <p:sldId id="500" r:id="rId14"/>
    <p:sldId id="503" r:id="rId15"/>
    <p:sldId id="501" r:id="rId16"/>
    <p:sldId id="447" r:id="rId17"/>
    <p:sldId id="467" r:id="rId18"/>
    <p:sldId id="453" r:id="rId19"/>
    <p:sldId id="466" r:id="rId20"/>
    <p:sldId id="504" r:id="rId21"/>
    <p:sldId id="505" r:id="rId22"/>
    <p:sldId id="446" r:id="rId23"/>
    <p:sldId id="468" r:id="rId24"/>
    <p:sldId id="480" r:id="rId25"/>
    <p:sldId id="499" r:id="rId26"/>
    <p:sldId id="449" r:id="rId27"/>
    <p:sldId id="496" r:id="rId28"/>
    <p:sldId id="450" r:id="rId29"/>
    <p:sldId id="463" r:id="rId30"/>
    <p:sldId id="469" r:id="rId31"/>
    <p:sldId id="507" r:id="rId32"/>
    <p:sldId id="512" r:id="rId33"/>
    <p:sldId id="508" r:id="rId34"/>
    <p:sldId id="465" r:id="rId35"/>
    <p:sldId id="475" r:id="rId36"/>
    <p:sldId id="509" r:id="rId37"/>
    <p:sldId id="498" r:id="rId38"/>
    <p:sldId id="510" r:id="rId39"/>
    <p:sldId id="511" r:id="rId40"/>
    <p:sldId id="477" r:id="rId41"/>
    <p:sldId id="489" r:id="rId42"/>
    <p:sldId id="454" r:id="rId43"/>
    <p:sldId id="471" r:id="rId44"/>
    <p:sldId id="473" r:id="rId45"/>
    <p:sldId id="481" r:id="rId46"/>
    <p:sldId id="482" r:id="rId47"/>
    <p:sldId id="478" r:id="rId48"/>
    <p:sldId id="488" r:id="rId49"/>
    <p:sldId id="513" r:id="rId50"/>
    <p:sldId id="352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8" autoAdjust="0"/>
    <p:restoredTop sz="88199" autoAdjust="0"/>
  </p:normalViewPr>
  <p:slideViewPr>
    <p:cSldViewPr>
      <p:cViewPr varScale="1">
        <p:scale>
          <a:sx n="76" d="100"/>
          <a:sy n="76" d="100"/>
        </p:scale>
        <p:origin x="898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5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0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9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65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1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6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77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13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74548" y="1768289"/>
            <a:ext cx="3475950" cy="1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5025" y="1748737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595355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776733" y="2177580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915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649" y="4548843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5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38794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03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Hyperlinks,</a:t>
            </a:r>
            <a:br>
              <a:rPr lang="en-US" sz="3000" dirty="0"/>
            </a:br>
            <a:r>
              <a:rPr lang="en-US" sz="3000" dirty="0"/>
              <a:t>Forms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tag attributes:</a:t>
            </a:r>
          </a:p>
          <a:p>
            <a:pPr lvl="1">
              <a:lnSpc>
                <a:spcPct val="100000"/>
              </a:lnSpc>
            </a:pPr>
            <a:r>
              <a:rPr lang="en-US" sz="3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=""</a:t>
            </a:r>
            <a:r>
              <a:rPr lang="en-US" sz="3000" b="1" dirty="0"/>
              <a:t> </a:t>
            </a:r>
            <a:r>
              <a:rPr lang="en-US" sz="3000" dirty="0"/>
              <a:t>– sets the address of the image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alt=""</a:t>
            </a:r>
            <a:r>
              <a:rPr lang="en-US" sz="3000" b="1" dirty="0"/>
              <a:t> </a:t>
            </a:r>
            <a:r>
              <a:rPr lang="en-US" sz="3000" dirty="0"/>
              <a:t>– sets an 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width/height=""</a:t>
            </a:r>
            <a:r>
              <a:rPr lang="en-US" sz="3000" b="1" dirty="0"/>
              <a:t> </a:t>
            </a:r>
            <a:r>
              <a:rPr lang="en-US" sz="3000" dirty="0"/>
              <a:t>– sets 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42255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6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&lt;input type="text"/&gt; and 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230939"/>
            <a:ext cx="2869871" cy="2621038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160327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5" name="Picture 4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/>
          <a:stretch/>
        </p:blipFill>
        <p:spPr bwMode="auto">
          <a:xfrm>
            <a:off x="5216870" y="2193235"/>
            <a:ext cx="1755085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3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14" y="1165114"/>
            <a:ext cx="2930108" cy="410377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val="395050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</a:t>
            </a:r>
            <a:r>
              <a:rPr lang="en-US"/>
              <a:t>: Philosophy</a:t>
            </a:r>
            <a:endParaRPr lang="en-US" dirty="0"/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2871529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4725171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HTML5 and CSS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367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-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 5 To Create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 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7612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884612" y="2319030"/>
            <a:ext cx="2660889" cy="424170"/>
          </a:xfrm>
          <a:prstGeom prst="wedgeRoundRectCallout">
            <a:avLst>
              <a:gd name="adj1" fmla="val -41744"/>
              <a:gd name="adj2" fmla="val 876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Holds metadata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6262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73366" y="5972753"/>
            <a:ext cx="2660889" cy="424170"/>
          </a:xfrm>
          <a:prstGeom prst="wedgeRoundRectCallout">
            <a:avLst>
              <a:gd name="adj1" fmla="val -50908"/>
              <a:gd name="adj2" fmla="val -13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Actual content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077477"/>
            <a:ext cx="10944002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219200"/>
            <a:ext cx="4448175" cy="2409825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2739</Words>
  <Application>Microsoft Office PowerPoint</Application>
  <PresentationFormat>Custom</PresentationFormat>
  <Paragraphs>566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HTML5 and CSS</vt:lpstr>
      <vt:lpstr>Table of Contents</vt:lpstr>
      <vt:lpstr>Have a Question?</vt:lpstr>
      <vt:lpstr>HTML – Developer Environments</vt:lpstr>
      <vt:lpstr>What is HTML?</vt:lpstr>
      <vt:lpstr>HTML Terminology</vt:lpstr>
      <vt:lpstr>Using HTML 5 To Create Structure</vt:lpstr>
      <vt:lpstr>HTML Page – Example</vt:lpstr>
      <vt:lpstr>Exercise: Welcome to HTML</vt:lpstr>
      <vt:lpstr>HTML Common Tags</vt:lpstr>
      <vt:lpstr>Headings</vt:lpstr>
      <vt:lpstr>Exercise: Headings</vt:lpstr>
      <vt:lpstr>Paragraphs</vt:lpstr>
      <vt:lpstr>Exercise: Paragraphs</vt:lpstr>
      <vt:lpstr>Bullets and Numbered Lists</vt:lpstr>
      <vt:lpstr>Exercise: My TODO List</vt:lpstr>
      <vt:lpstr>Hyperlinks</vt:lpstr>
      <vt:lpstr>Exercise: Hello HTML</vt:lpstr>
      <vt:lpstr>Hyperlinks – Local</vt:lpstr>
      <vt:lpstr>Exercise: Website</vt:lpstr>
      <vt:lpstr>Images</vt:lpstr>
      <vt:lpstr>Exercise: Fruits</vt:lpstr>
      <vt:lpstr>HTML Forms</vt:lpstr>
      <vt:lpstr>Exercise: Forms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CSS: Philosophy</vt:lpstr>
      <vt:lpstr>The Resulting Page</vt:lpstr>
      <vt:lpstr>Combining HTML and CSS Files – body id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HTML5 and CSS 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2016-10-26T10:42:53Z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